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266" r:id="rId2"/>
    <p:sldId id="267" r:id="rId3"/>
    <p:sldId id="268" r:id="rId4"/>
    <p:sldId id="269" r:id="rId5"/>
    <p:sldId id="270" r:id="rId6"/>
    <p:sldId id="277" r:id="rId7"/>
    <p:sldId id="286" r:id="rId8"/>
    <p:sldId id="274" r:id="rId9"/>
    <p:sldId id="280" r:id="rId10"/>
    <p:sldId id="285" r:id="rId11"/>
    <p:sldId id="279" r:id="rId12"/>
    <p:sldId id="287" r:id="rId13"/>
    <p:sldId id="282" r:id="rId14"/>
    <p:sldId id="283" r:id="rId15"/>
    <p:sldId id="284" r:id="rId16"/>
    <p:sldId id="272" r:id="rId17"/>
    <p:sldId id="273" r:id="rId18"/>
    <p:sldId id="271" r:id="rId19"/>
    <p:sldId id="265" r:id="rId20"/>
  </p:sldIdLst>
  <p:sldSz cx="9144000" cy="6858000" type="screen4x3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Matilda" charset="0"/>
      <p:regular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8A0000"/>
    <a:srgbClr val="99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42" autoAdjust="0"/>
    <p:restoredTop sz="94660"/>
  </p:normalViewPr>
  <p:slideViewPr>
    <p:cSldViewPr>
      <p:cViewPr>
        <p:scale>
          <a:sx n="80" d="100"/>
          <a:sy n="80" d="100"/>
        </p:scale>
        <p:origin x="-230" y="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D87A5-43E4-4B33-9E03-E397643F0CE4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C0119-414B-457E-9091-BB20EB76D67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C0119-414B-457E-9091-BB20EB76D673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23.03.2018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23.03.2018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23.03.2018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23.03.2018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23.03.2018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23.03.2018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23.03.2018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23.03.2018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23.03.2018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23.03.2018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23.03.2018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podvignaroda.mil.ru/?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tiff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476672"/>
            <a:ext cx="7488832" cy="216272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/>
              <a:t>Обобщение педагогического опыта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по теме:</a:t>
            </a:r>
            <a:br>
              <a:rPr lang="ru-RU" sz="2800" dirty="0" smtClean="0"/>
            </a:br>
            <a:r>
              <a:rPr lang="ru-RU" sz="2800" dirty="0" smtClean="0">
                <a:solidFill>
                  <a:srgbClr val="8A0000"/>
                </a:solidFill>
              </a:rPr>
              <a:t>«</a:t>
            </a:r>
            <a:r>
              <a:rPr lang="ru-RU" sz="2800" b="1" i="1" dirty="0" smtClean="0">
                <a:solidFill>
                  <a:srgbClr val="8A0000"/>
                </a:solidFill>
              </a:rPr>
              <a:t>Военно-патриотическое воспитание</a:t>
            </a:r>
            <a:br>
              <a:rPr lang="ru-RU" sz="2800" b="1" i="1" dirty="0" smtClean="0">
                <a:solidFill>
                  <a:srgbClr val="8A0000"/>
                </a:solidFill>
              </a:rPr>
            </a:br>
            <a:r>
              <a:rPr lang="ru-RU" sz="2800" b="1" i="1" dirty="0" smtClean="0">
                <a:solidFill>
                  <a:srgbClr val="8A0000"/>
                </a:solidFill>
              </a:rPr>
              <a:t>школьников  во внеурочной деятельности»</a:t>
            </a:r>
            <a:r>
              <a:rPr lang="ru-RU" sz="2800" dirty="0" smtClean="0">
                <a:solidFill>
                  <a:srgbClr val="8A0000"/>
                </a:solidFill>
              </a:rPr>
              <a:t/>
            </a:r>
            <a:br>
              <a:rPr lang="ru-RU" sz="2800" dirty="0" smtClean="0">
                <a:solidFill>
                  <a:srgbClr val="8A0000"/>
                </a:solidFill>
              </a:rPr>
            </a:br>
            <a:endParaRPr lang="ru-RU" sz="2800" dirty="0">
              <a:solidFill>
                <a:srgbClr val="8A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2852936"/>
            <a:ext cx="7488832" cy="36724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Микалин</a:t>
            </a:r>
            <a:r>
              <a:rPr lang="ru-RU" sz="3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3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Валерий Сергеевич,</a:t>
            </a:r>
          </a:p>
          <a:p>
            <a:r>
              <a:rPr lang="ru-RU" sz="3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преподаватель – организатор ОБЖ</a:t>
            </a:r>
          </a:p>
          <a:p>
            <a:r>
              <a:rPr lang="ru-RU" sz="3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казенного общеобразовательного учреждения «Правдинский центр образования»</a:t>
            </a:r>
            <a:endParaRPr lang="ru-RU" sz="3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ravd-nsk.ucoz.ru/files/pppppppp/plan_k_23_fevral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428604"/>
            <a:ext cx="4176464" cy="589707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615262" cy="1143000"/>
          </a:xfrm>
        </p:spPr>
        <p:txBody>
          <a:bodyPr/>
          <a:lstStyle/>
          <a:p>
            <a:pPr marL="457200" indent="-457200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«Проектная деятельность школьников»</a:t>
            </a:r>
          </a:p>
        </p:txBody>
      </p:sp>
      <p:pic>
        <p:nvPicPr>
          <p:cNvPr id="13313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37171" t="23042" r="21134" b="8161"/>
          <a:stretch>
            <a:fillRect/>
          </a:stretch>
        </p:blipFill>
        <p:spPr bwMode="auto">
          <a:xfrm>
            <a:off x="1214414" y="928670"/>
            <a:ext cx="357190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 descr="D:\ОСОКИНА\Мои рисунки\В жизни всегда есть место подвигу\DSC_27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142984"/>
            <a:ext cx="3561813" cy="2390771"/>
          </a:xfrm>
          <a:prstGeom prst="rect">
            <a:avLst/>
          </a:prstGeom>
          <a:noFill/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4082" b="4762"/>
          <a:stretch>
            <a:fillRect/>
          </a:stretch>
        </p:blipFill>
        <p:spPr bwMode="auto">
          <a:xfrm>
            <a:off x="5143504" y="3714752"/>
            <a:ext cx="335758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428728" y="571480"/>
            <a:ext cx="6929486" cy="5554683"/>
          </a:xfrm>
        </p:spPr>
        <p:txBody>
          <a:bodyPr/>
          <a:lstStyle/>
          <a:p>
            <a:pPr marL="21600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Реализованы проекты: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16000" indent="0">
              <a:spcBef>
                <a:spcPts val="0"/>
              </a:spcBef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«В жизни всегда есть место подвигу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»,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216000" indent="0">
              <a:spcBef>
                <a:spcPts val="0"/>
              </a:spcBef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«Мой край в годы Великой Отечественной войны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»,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216000" indent="0">
              <a:spcBef>
                <a:spcPts val="0"/>
              </a:spcBef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«Мои родные в годы Великой Отечественной войны».</a:t>
            </a:r>
          </a:p>
          <a:p>
            <a:pPr marL="216000" indent="0">
              <a:spcBef>
                <a:spcPts val="0"/>
              </a:spcBef>
              <a:buFontTx/>
              <a:buChar char="-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1600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Разработаны и проведены часы Мужества:</a:t>
            </a:r>
          </a:p>
          <a:p>
            <a:pPr marL="216000" indent="0">
              <a:spcBef>
                <a:spcPts val="0"/>
              </a:spcBef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«Наш земляк Д. Сидоров - Герой  Советского Союза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»,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216000" indent="0">
              <a:spcBef>
                <a:spcPts val="0"/>
              </a:spcBef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«Его имя носит школа (о Ф.Ф. Петрове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),.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216000" indent="0">
              <a:spcBef>
                <a:spcPts val="0"/>
              </a:spcBef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«Ветераны нашего поселка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 Подготовительный этап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928670"/>
            <a:ext cx="7772400" cy="660612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Рабочий план реализации проекта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«В жизни всегда есть место подвигу»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664" y="1916832"/>
          <a:ext cx="6912768" cy="4160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/>
                <a:gridCol w="4248472"/>
                <a:gridCol w="1872208"/>
              </a:tblGrid>
              <a:tr h="789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20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20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Мероприятие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Дата проведения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605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Работа с домашним 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архивами,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сайтом. 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Сайт «Подвиг Народа. </a:t>
                      </a:r>
                      <a:r>
                        <a:rPr lang="ru-RU" sz="2000" dirty="0" err="1">
                          <a:latin typeface="Times New Roman"/>
                          <a:ea typeface="Calibri"/>
                          <a:cs typeface="Times New Roman"/>
                        </a:rPr>
                        <a:t>Ру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» </a:t>
                      </a:r>
                      <a:r>
                        <a:rPr lang="ru-RU" sz="2000" u="sng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2"/>
                        </a:rPr>
                        <a:t>http://podvignaroda.mil.ru/?#tab=navPeople_search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Декабрь – март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2017 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г.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0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Беседы  с  членами  семей, жителями поселка.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Январь 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2017 г.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90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Анализ и систематизация полученной 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информации.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Февраль 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2017 г. 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77724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Основной этап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340768"/>
            <a:ext cx="7772400" cy="5014792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Рабочий план реализации проекта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835696" y="2492896"/>
          <a:ext cx="6096000" cy="2841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  <a:gridCol w="2911872"/>
                <a:gridCol w="2032000"/>
              </a:tblGrid>
              <a:tr h="1811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Создание  проекта брошюры «Мои родные в годы Великой Отечественной войны»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Март 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2017 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г.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43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Выпуск  брошюры «Мои родные в годы Великой Отечественной 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войны»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Апрель 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2017 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г.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71480"/>
            <a:ext cx="7772400" cy="928694"/>
          </a:xfrm>
        </p:spPr>
        <p:txBody>
          <a:bodyPr/>
          <a:lstStyle/>
          <a:p>
            <a:pPr algn="ctr"/>
            <a:r>
              <a:rPr lang="ru-RU" i="1" dirty="0" smtClean="0"/>
              <a:t>Заключительный этап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9"/>
            <a:ext cx="8229600" cy="500065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Рабочий план реализации проекта</a:t>
            </a:r>
          </a:p>
          <a:p>
            <a:pPr algn="ctr">
              <a:buNone/>
            </a:pPr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5655" y="1928802"/>
          <a:ext cx="6168009" cy="4356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6003"/>
                <a:gridCol w="2056003"/>
                <a:gridCol w="2056003"/>
              </a:tblGrid>
              <a:tr h="18573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Общешкольная презентация проекта «Мои родные в годы Великой Отечественной войны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Май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2017 г.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69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Создание стенда для уголка боевой славы </a:t>
                      </a:r>
                      <a:b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«Они спасли тои рассветы, твою любовь, надежду жизнь…».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Апрель 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2017 г.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1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Участие в акции  "Бессмертный полк"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Май 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2017 г.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первая помощь\подвиг героев бессмертен\Вандышев - 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616871">
            <a:off x="707668" y="596557"/>
            <a:ext cx="2381394" cy="3301612"/>
          </a:xfrm>
          <a:prstGeom prst="rect">
            <a:avLst/>
          </a:prstGeom>
          <a:noFill/>
        </p:spPr>
      </p:pic>
      <p:pic>
        <p:nvPicPr>
          <p:cNvPr id="2051" name="Picture 3" descr="F:\первая помощь\подвиг героев бессмертен\Вандышев - 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66746">
            <a:off x="6422329" y="594899"/>
            <a:ext cx="2214578" cy="3065537"/>
          </a:xfrm>
          <a:prstGeom prst="rect">
            <a:avLst/>
          </a:prstGeom>
          <a:noFill/>
        </p:spPr>
      </p:pic>
      <p:pic>
        <p:nvPicPr>
          <p:cNvPr id="2052" name="Picture 4" descr="F:\первая помощь\подвиг героев бессмертен\Роговский - 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429000"/>
            <a:ext cx="2286016" cy="3232683"/>
          </a:xfrm>
          <a:prstGeom prst="rect">
            <a:avLst/>
          </a:prstGeom>
          <a:noFill/>
        </p:spPr>
      </p:pic>
      <p:pic>
        <p:nvPicPr>
          <p:cNvPr id="2053" name="Picture 5" descr="F:\первая помощь\подвиг героев бессмертен\Роговский - 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500438"/>
            <a:ext cx="2184385" cy="307183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357554" y="1000108"/>
            <a:ext cx="28575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Достижения 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школьников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первая помощь\11 - 0001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9778624">
            <a:off x="1126211" y="773022"/>
            <a:ext cx="2667716" cy="3767197"/>
          </a:xfrm>
          <a:prstGeom prst="rect">
            <a:avLst/>
          </a:prstGeom>
          <a:noFill/>
        </p:spPr>
      </p:pic>
      <p:pic>
        <p:nvPicPr>
          <p:cNvPr id="3075" name="Picture 3" descr="F:\первая помощь\11 - 000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4000504"/>
            <a:ext cx="1928826" cy="2636912"/>
          </a:xfrm>
          <a:prstGeom prst="rect">
            <a:avLst/>
          </a:prstGeom>
          <a:noFill/>
        </p:spPr>
      </p:pic>
      <p:pic>
        <p:nvPicPr>
          <p:cNvPr id="3076" name="Picture 4" descr="F:\первая помощь\11 - 000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98692">
            <a:off x="5480981" y="692167"/>
            <a:ext cx="2650094" cy="3711550"/>
          </a:xfrm>
          <a:prstGeom prst="rect">
            <a:avLst/>
          </a:prstGeom>
          <a:noFill/>
        </p:spPr>
      </p:pic>
      <p:pic>
        <p:nvPicPr>
          <p:cNvPr id="3077" name="Picture 5" descr="F:\первая помощь\11 - 0004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928670"/>
            <a:ext cx="1614042" cy="227321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643570" y="4857760"/>
            <a:ext cx="3202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Грамоты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достигнутые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/>
              <a:t>Результаты  обработки  теста </a:t>
            </a:r>
            <a:br>
              <a:rPr lang="ru-RU" sz="3200" b="1" dirty="0" smtClean="0"/>
            </a:br>
            <a:r>
              <a:rPr lang="ru-RU" sz="3200" b="1" dirty="0" smtClean="0"/>
              <a:t> «Патриотизм. Как я его понимаю»</a:t>
            </a:r>
            <a:endParaRPr lang="ru-RU" sz="3200" b="1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500034" y="1428737"/>
          <a:ext cx="8229600" cy="4877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2571768"/>
                <a:gridCol w="1800180"/>
              </a:tblGrid>
              <a:tr h="90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Уровень понимания патриотизма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Кол. учащихся (%) (входная</a:t>
                      </a:r>
                      <a:r>
                        <a:rPr lang="ru-RU" sz="1800" b="1" baseline="0" dirty="0" smtClean="0"/>
                        <a:t> </a:t>
                      </a:r>
                      <a:r>
                        <a:rPr lang="ru-RU" sz="1800" b="1" dirty="0" smtClean="0"/>
                        <a:t> диагностика)</a:t>
                      </a:r>
                      <a:endParaRPr lang="ru-RU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Кол. учащихся (%)</a:t>
                      </a:r>
                      <a:endParaRPr lang="ru-RU" sz="1800" dirty="0" smtClean="0"/>
                    </a:p>
                  </a:txBody>
                  <a:tcPr/>
                </a:tc>
              </a:tr>
              <a:tr h="937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Низкий уровень, непонимание сущности важнейших сторон патриотизма или отрицательное отношение к тем обязанностям, которые из них вытекают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37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Средний уровень: неглубокое, частичное понимание сущности соответствующих признаков, неустойчивое, индифферентное, пассивное отношение к тем обязанностям, которые из них вытекают.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37,5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37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Правильное понимание сути патриотизма, отношение к соответствующим обязанностям хотя и активное, но неустойчивое.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37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Высокий уровень, полное понимание сущности ведущих признаков тех или иных сторон патриотизма.</a:t>
                      </a:r>
                      <a:endParaRPr lang="ru-RU" sz="11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778098"/>
          </a:xfrm>
        </p:spPr>
        <p:txBody>
          <a:bodyPr/>
          <a:lstStyle/>
          <a:p>
            <a:endParaRPr lang="ru-RU" dirty="0">
              <a:solidFill>
                <a:srgbClr val="8A0000"/>
              </a:solidFill>
              <a:latin typeface="Matilda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5177" t="25219" r="24460" b="18672"/>
          <a:stretch>
            <a:fillRect/>
          </a:stretch>
        </p:blipFill>
        <p:spPr bwMode="auto">
          <a:xfrm>
            <a:off x="1331639" y="260648"/>
            <a:ext cx="7357449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83654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332656"/>
            <a:ext cx="7427168" cy="579350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r">
              <a:buNone/>
            </a:pPr>
            <a:endParaRPr lang="ru-RU" sz="2800" i="1" dirty="0" smtClean="0"/>
          </a:p>
          <a:p>
            <a:pPr marL="400050" lvl="1" indent="34290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2400" b="1" i="1" dirty="0" smtClean="0"/>
          </a:p>
          <a:p>
            <a:pPr marL="400050" lvl="1" indent="34290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«Мы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должны строить своё будущее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прочном фундаменте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такой фундамент – это патриотизм. </a:t>
            </a:r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00050" lvl="1" indent="34290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уважение к своей истории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 традициям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духовным ценностям наших народов,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нашей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тысячелетней культуре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уникальному опыту сосуществования сотен народов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языков на территории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России.</a:t>
            </a:r>
          </a:p>
          <a:p>
            <a:pPr marL="400050" lvl="1" indent="34290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ответственность за свою страну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её будущее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r">
              <a:spcAft>
                <a:spcPts val="600"/>
              </a:spcAft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r">
              <a:spcAft>
                <a:spcPts val="60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В.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Путин 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632848" cy="121014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Нормативная база </a:t>
            </a:r>
            <a:b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формирования опыта </a:t>
            </a:r>
            <a:endParaRPr lang="ru-RU" sz="31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600200"/>
            <a:ext cx="7704856" cy="4525963"/>
          </a:xfrm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400050" lvl="1" indent="34290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2400" b="1" i="1" dirty="0" smtClean="0"/>
          </a:p>
          <a:p>
            <a:pPr marL="0" lvl="0" indent="450850" algn="just" eaLnBrk="1" hangingPunct="1">
              <a:spcBef>
                <a:spcPct val="0"/>
              </a:spcBef>
              <a:buClr>
                <a:srgbClr val="002060"/>
              </a:buClr>
              <a:buFont typeface="Wingdings" pitchFamily="2" charset="2"/>
              <a:buChar char="q"/>
            </a:pP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Федеральный закон от 29.12.2012 № 273-ФЗ «Об образовании в Российской Федерации</a:t>
            </a: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lvl="0" indent="450850" algn="just" eaLnBrk="1" hangingPunct="1">
              <a:spcBef>
                <a:spcPct val="0"/>
              </a:spcBef>
              <a:buClr>
                <a:srgbClr val="002060"/>
              </a:buClr>
              <a:buFont typeface="Wingdings" pitchFamily="2" charset="2"/>
              <a:buChar char="q"/>
            </a:pP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Указ Президента РФ от 20.10.2012 N 1416 (ред. от 25.07.2014) </a:t>
            </a: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 </a:t>
            </a: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совершенствовании государственной политики в области патриотического </a:t>
            </a: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воспитания»;</a:t>
            </a:r>
            <a:endParaRPr lang="ru-RU" sz="3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450850" algn="just" eaLnBrk="1" hangingPunct="1">
              <a:spcBef>
                <a:spcPct val="0"/>
              </a:spcBef>
              <a:buClr>
                <a:srgbClr val="002060"/>
              </a:buClr>
              <a:buFont typeface="Wingdings" pitchFamily="2" charset="2"/>
              <a:buChar char="q"/>
            </a:pP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Государственная программа </a:t>
            </a: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«Патриотическое </a:t>
            </a: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воспитание граждан Российской Федерации </a:t>
            </a:r>
            <a:b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2016 - 2020 годы</a:t>
            </a: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3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450850" algn="just" eaLnBrk="1" hangingPunct="1">
              <a:spcBef>
                <a:spcPct val="0"/>
              </a:spcBef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632848" cy="193022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08000" lvl="1" algn="l">
              <a:spcBef>
                <a:spcPts val="2400"/>
              </a:spcBef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Цель.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Создание   воспитательной  среды, способствующей  формированию  патриотических качеств ученика.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2420888"/>
            <a:ext cx="7632848" cy="403244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80000" lvl="1" indent="3429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Актуальность.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Воспитание патриотизма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учебных заведениях имеет огромное значение, так как речь идет о судьбе настоящего и будущих поколений.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настоящее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время государством предпринимаются меры по возрождению системы военно-патриотического воспитания детей и подростков.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400050" lvl="1" indent="34290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2400" b="1" i="1" dirty="0" smtClean="0"/>
          </a:p>
          <a:p>
            <a:pPr>
              <a:buNone/>
            </a:pPr>
            <a:endParaRPr lang="ru-RU" sz="2400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26503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Создать эффективную систему военно-патриотического воспитания, обеспечивающую оптимальные условия развития у  учащихся верности к Отечеству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готовности к достойному служению обществу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государству;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Повысить интерес  учащихся  к изучению истории Отечества,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том числе военной истории, к историческому прошлому нашей страны, ее героическим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страницам;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Повысить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осознания необходимости сохранения памяти о великих исторических подвигах защитников Отечества.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3068960"/>
            <a:ext cx="7704856" cy="151216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Направления: 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«Воспитание на боевых традициях народа и Вооруженных Сил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«Военно-спортивные игры»</a:t>
            </a:r>
          </a:p>
          <a:p>
            <a:pPr marL="457200" indent="-457200"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Проектная деятельность школьников</a:t>
            </a:r>
          </a:p>
          <a:p>
            <a:pPr marL="457200" indent="-457200">
              <a:buAutoNum type="arabicPeriod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endParaRPr lang="ru-RU" sz="2400" dirty="0" smtClean="0"/>
          </a:p>
          <a:p>
            <a:pPr>
              <a:buNone/>
            </a:pPr>
            <a:endParaRPr lang="ru-RU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marL="400050" lvl="1" indent="34290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2400" b="1" i="1" dirty="0" smtClean="0"/>
          </a:p>
          <a:p>
            <a:pPr>
              <a:buNone/>
            </a:pPr>
            <a:endParaRPr lang="ru-RU" sz="2400" dirty="0"/>
          </a:p>
          <a:p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043608" y="4725144"/>
            <a:ext cx="7704856" cy="19008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Результаты: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52000" lvl="0" eaLnBrk="0" fontAlgn="base" hangingPunct="0">
              <a:lnSpc>
                <a:spcPct val="120000"/>
              </a:lnSpc>
              <a:spcAft>
                <a:spcPct val="0"/>
              </a:spcAft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- Системность в работе  центра образования по патриотическому воспитанию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учащихся;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252000" lvl="0" eaLnBrk="0" fontAlgn="base" hangingPunct="0">
              <a:lnSpc>
                <a:spcPct val="120000"/>
              </a:lnSpc>
              <a:spcAft>
                <a:spcPct val="0"/>
              </a:spcAft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- Участие детей в краеведческой деятельности и поисковой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работе;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252000" lvl="0" eaLnBrk="0" fontAlgn="base" hangingPunct="0">
              <a:lnSpc>
                <a:spcPct val="120000"/>
              </a:lnSpc>
              <a:spcAft>
                <a:spcPct val="0"/>
              </a:spcAft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Увеличение количества учащихся, принимающих участие в социальных проектах.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30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«Воспитание на боевых традициях народа и Вооруженных Сил»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02 1016 17\фото\9 мая 17 год\DSC_82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428736"/>
            <a:ext cx="3547462" cy="2372274"/>
          </a:xfrm>
          <a:prstGeom prst="rect">
            <a:avLst/>
          </a:prstGeom>
          <a:noFill/>
        </p:spPr>
      </p:pic>
      <p:pic>
        <p:nvPicPr>
          <p:cNvPr id="5" name="Picture 2" descr="H:\2010-2016\2014 15\фото\письмо ветерану\DSCN27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071942"/>
            <a:ext cx="3500462" cy="2464809"/>
          </a:xfrm>
          <a:prstGeom prst="rect">
            <a:avLst/>
          </a:prstGeom>
          <a:noFill/>
        </p:spPr>
      </p:pic>
      <p:pic>
        <p:nvPicPr>
          <p:cNvPr id="1026" name="Picture 2" descr="D:\2017 18\ФОТИК\100NIKON\DSCN3844.JPG"/>
          <p:cNvPicPr>
            <a:picLocks noChangeAspect="1" noChangeArrowheads="1"/>
          </p:cNvPicPr>
          <p:nvPr/>
        </p:nvPicPr>
        <p:blipFill>
          <a:blip r:embed="rId4" cstate="print"/>
          <a:srcRect t="11810"/>
          <a:stretch>
            <a:fillRect/>
          </a:stretch>
        </p:blipFill>
        <p:spPr bwMode="auto">
          <a:xfrm>
            <a:off x="5214942" y="1428736"/>
            <a:ext cx="3511528" cy="2322793"/>
          </a:xfrm>
          <a:prstGeom prst="rect">
            <a:avLst/>
          </a:prstGeom>
          <a:noFill/>
        </p:spPr>
      </p:pic>
      <p:pic>
        <p:nvPicPr>
          <p:cNvPr id="1027" name="Picture 3" descr="D:\02 1016 17\фото\9 мая 17 год\DSC_82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3929066"/>
            <a:ext cx="3571900" cy="239135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28728" y="6215082"/>
            <a:ext cx="3500462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«Бессмертный полк» в п. Правда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3714752"/>
            <a:ext cx="3571900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Митинг у обелиска в п. Правда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14942" y="3571876"/>
            <a:ext cx="357190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Ученики  ухаживают за могилой ветерана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ВОв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Романова А. И.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214942" y="6143644"/>
            <a:ext cx="3571900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Акция «Письмо ветерану»</a:t>
            </a:r>
            <a:endParaRPr lang="ru-RU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pravd-nsk.ucoz.ru/files/pppppppp/IMG_E3312.jpg"/>
          <p:cNvPicPr>
            <a:picLocks noChangeAspect="1" noChangeArrowheads="1"/>
          </p:cNvPicPr>
          <p:nvPr/>
        </p:nvPicPr>
        <p:blipFill>
          <a:blip r:embed="rId2" cstate="print"/>
          <a:srcRect t="11392" r="10759"/>
          <a:stretch>
            <a:fillRect/>
          </a:stretch>
        </p:blipFill>
        <p:spPr bwMode="auto">
          <a:xfrm>
            <a:off x="1285852" y="428604"/>
            <a:ext cx="3429024" cy="255352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85852" y="3071810"/>
            <a:ext cx="357190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Встреча  с ветеранами афганской 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чеченской войны»</a:t>
            </a:r>
            <a:endParaRPr lang="ru-RU" sz="1600" dirty="0"/>
          </a:p>
        </p:txBody>
      </p:sp>
      <p:pic>
        <p:nvPicPr>
          <p:cNvPr id="6" name="Picture 4" descr="D:\конкурс семья\IMG_20150518_151433.jpg"/>
          <p:cNvPicPr>
            <a:picLocks noChangeAspect="1" noChangeArrowheads="1"/>
          </p:cNvPicPr>
          <p:nvPr/>
        </p:nvPicPr>
        <p:blipFill>
          <a:blip r:embed="rId3" cstate="print"/>
          <a:srcRect l="7590" t="31347" r="5451" b="24249"/>
          <a:stretch>
            <a:fillRect/>
          </a:stretch>
        </p:blipFill>
        <p:spPr bwMode="auto">
          <a:xfrm>
            <a:off x="5000628" y="500042"/>
            <a:ext cx="3571900" cy="243193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72066" y="3143248"/>
            <a:ext cx="3571900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Равняясь на ветеранов</a:t>
            </a:r>
            <a:endParaRPr lang="ru-RU" sz="1600" dirty="0"/>
          </a:p>
        </p:txBody>
      </p:sp>
      <p:pic>
        <p:nvPicPr>
          <p:cNvPr id="10" name="Picture 3" descr="D:\01    2015-2016\фото 15 16\23 февраля\100NC1J1\DSC_29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3786190"/>
            <a:ext cx="3606552" cy="235745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786050" y="6215082"/>
            <a:ext cx="4429156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«Смотр    песни   и   строя»</a:t>
            </a:r>
            <a:endParaRPr lang="ru-RU" sz="1600" dirty="0"/>
          </a:p>
        </p:txBody>
      </p:sp>
      <p:pic>
        <p:nvPicPr>
          <p:cNvPr id="34821" name="Picture 5" descr="D:\2017 18\ФОТО\смотр песни и строя  2018\IMG_3462.JPG"/>
          <p:cNvPicPr>
            <a:picLocks noChangeAspect="1" noChangeArrowheads="1"/>
          </p:cNvPicPr>
          <p:nvPr/>
        </p:nvPicPr>
        <p:blipFill>
          <a:blip r:embed="rId5" cstate="print"/>
          <a:srcRect b="10204"/>
          <a:stretch>
            <a:fillRect/>
          </a:stretch>
        </p:blipFill>
        <p:spPr bwMode="auto">
          <a:xfrm>
            <a:off x="5143504" y="3786190"/>
            <a:ext cx="3500462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7543824" cy="868346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«Военно-спортивные игры»</a:t>
            </a:r>
            <a:endParaRPr lang="ru-RU" dirty="0"/>
          </a:p>
        </p:txBody>
      </p:sp>
      <p:pic>
        <p:nvPicPr>
          <p:cNvPr id="65538" name="Picture 2" descr="D:\02 1016 17\фото\октябрь ОБЖ\IMG_20161013_1457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285860"/>
            <a:ext cx="3240360" cy="2430270"/>
          </a:xfrm>
          <a:prstGeom prst="rect">
            <a:avLst/>
          </a:prstGeom>
          <a:noFill/>
        </p:spPr>
      </p:pic>
      <p:pic>
        <p:nvPicPr>
          <p:cNvPr id="65539" name="Picture 3" descr="D:\02 1016 17\фото\октябрь ОБЖ\IMG_20161013_1512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6228"/>
          <a:stretch>
            <a:fillRect/>
          </a:stretch>
        </p:blipFill>
        <p:spPr bwMode="auto">
          <a:xfrm>
            <a:off x="1259632" y="4214818"/>
            <a:ext cx="3312368" cy="2228274"/>
          </a:xfrm>
          <a:prstGeom prst="rect">
            <a:avLst/>
          </a:prstGeom>
          <a:noFill/>
        </p:spPr>
      </p:pic>
      <p:pic>
        <p:nvPicPr>
          <p:cNvPr id="6" name="Picture 2" descr="D:\2017 18\ФОТО\23 февраля 18 год\IMG_06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4214818"/>
            <a:ext cx="3429024" cy="210623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14678" y="3786190"/>
            <a:ext cx="3500462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«Конкурсы будущих призывников»</a:t>
            </a:r>
            <a:endParaRPr lang="ru-RU" sz="1600" dirty="0"/>
          </a:p>
        </p:txBody>
      </p:sp>
      <p:pic>
        <p:nvPicPr>
          <p:cNvPr id="12" name="Picture 4" descr="H:\первая помощь\0 - 0002.tif"/>
          <p:cNvPicPr>
            <a:picLocks noChangeAspect="1" noChangeArrowheads="1"/>
          </p:cNvPicPr>
          <p:nvPr/>
        </p:nvPicPr>
        <p:blipFill>
          <a:blip r:embed="rId5" cstate="print"/>
          <a:srcRect l="13478" t="10565" b="8462"/>
          <a:stretch>
            <a:fillRect/>
          </a:stretch>
        </p:blipFill>
        <p:spPr bwMode="auto">
          <a:xfrm>
            <a:off x="4857752" y="1285860"/>
            <a:ext cx="3810008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подборка фото\DSC014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3500438"/>
            <a:ext cx="3752848" cy="2814636"/>
          </a:xfrm>
          <a:prstGeom prst="rect">
            <a:avLst/>
          </a:prstGeom>
          <a:noFill/>
        </p:spPr>
      </p:pic>
      <p:pic>
        <p:nvPicPr>
          <p:cNvPr id="4099" name="Picture 3" descr="F:\подборка фото\IMG_01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4900" y="3286124"/>
            <a:ext cx="3810026" cy="2857520"/>
          </a:xfrm>
          <a:prstGeom prst="rect">
            <a:avLst/>
          </a:prstGeom>
          <a:noFill/>
        </p:spPr>
      </p:pic>
      <p:pic>
        <p:nvPicPr>
          <p:cNvPr id="4100" name="Picture 4" descr="F:\подборка фото\P1010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76672"/>
            <a:ext cx="3800939" cy="2850704"/>
          </a:xfrm>
          <a:prstGeom prst="rect">
            <a:avLst/>
          </a:prstGeom>
          <a:noFill/>
        </p:spPr>
      </p:pic>
      <p:pic>
        <p:nvPicPr>
          <p:cNvPr id="4101" name="Picture 5" descr="F:\подборка фото\P10100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76672"/>
            <a:ext cx="3515883" cy="263691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857620" y="6215082"/>
            <a:ext cx="4714908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Участие в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соревнованиях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различного уровня</a:t>
            </a:r>
            <a:endParaRPr lang="ru-RU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74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32423"/>
      </a:hlink>
      <a:folHlink>
        <a:srgbClr val="632423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508</Words>
  <Application>Microsoft Office PowerPoint</Application>
  <PresentationFormat>Экран (4:3)</PresentationFormat>
  <Paragraphs>113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Wingdings</vt:lpstr>
      <vt:lpstr>Matilda</vt:lpstr>
      <vt:lpstr>1_Тема Office</vt:lpstr>
      <vt:lpstr>Обобщение педагогического опыта по теме: «Военно-патриотическое воспитание школьников  во внеурочной деятельности» </vt:lpstr>
      <vt:lpstr>Слайд 2</vt:lpstr>
      <vt:lpstr>Нормативная база  для формирования опыта </vt:lpstr>
      <vt:lpstr> Цель. Создание   воспитательной  среды, способствующей  формированию  патриотических качеств ученика.</vt:lpstr>
      <vt:lpstr>Задачи: - Создать эффективную систему военно-патриотического воспитания, обеспечивающую оптимальные условия развития у  учащихся верности к Отечеству,  готовности к достойному служению обществу и государству; - Повысить интерес  учащихся  к изучению истории Отечества,  в том числе военной истории, к историческому прошлому нашей страны, ее героическим страницам; - Повысить уровень осознания необходимости сохранения памяти о великих исторических подвигах защитников Отечества. </vt:lpstr>
      <vt:lpstr>«Воспитание на боевых традициях народа и Вооруженных Сил»</vt:lpstr>
      <vt:lpstr>Слайд 7</vt:lpstr>
      <vt:lpstr>«Военно-спортивные игры»</vt:lpstr>
      <vt:lpstr>Слайд 9</vt:lpstr>
      <vt:lpstr>Слайд 10</vt:lpstr>
      <vt:lpstr>«Проектная деятельность школьников»</vt:lpstr>
      <vt:lpstr>Слайд 12</vt:lpstr>
      <vt:lpstr> Подготовительный этап </vt:lpstr>
      <vt:lpstr>Основной этап  </vt:lpstr>
      <vt:lpstr>Заключительный этап</vt:lpstr>
      <vt:lpstr>Слайд 16</vt:lpstr>
      <vt:lpstr>Слайд 17</vt:lpstr>
      <vt:lpstr>Результаты  обработки  теста   «Патриотизм. Как я его понимаю»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Тетрадь на спирали</dc:title>
  <dc:creator>Фокина Лидия Петровна</dc:creator>
  <cp:keywords>Шаблон презентации</cp:keywords>
  <cp:lastModifiedBy>Микова Тамара</cp:lastModifiedBy>
  <cp:revision>89</cp:revision>
  <dcterms:created xsi:type="dcterms:W3CDTF">2014-07-06T18:18:01Z</dcterms:created>
  <dcterms:modified xsi:type="dcterms:W3CDTF">2018-03-23T11:04:14Z</dcterms:modified>
</cp:coreProperties>
</file>